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B8238-1FC6-4FB9-B292-21C133799BFD}"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2154088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8238-1FC6-4FB9-B292-21C133799BFD}"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6946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8238-1FC6-4FB9-B292-21C133799BFD}"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309128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8238-1FC6-4FB9-B292-21C133799BFD}"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314906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B8238-1FC6-4FB9-B292-21C133799BFD}"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313018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B8238-1FC6-4FB9-B292-21C133799BFD}"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323100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B8238-1FC6-4FB9-B292-21C133799BFD}" type="datetimeFigureOut">
              <a:rPr lang="en-US" smtClean="0"/>
              <a:t>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21848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B8238-1FC6-4FB9-B292-21C133799BFD}" type="datetimeFigureOut">
              <a:rPr lang="en-US" smtClean="0"/>
              <a:t>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2044317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B8238-1FC6-4FB9-B292-21C133799BFD}" type="datetimeFigureOut">
              <a:rPr lang="en-US" smtClean="0"/>
              <a:t>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93269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8238-1FC6-4FB9-B292-21C133799BFD}"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165695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8238-1FC6-4FB9-B292-21C133799BFD}"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37766-D24A-43E0-99D0-F0ECE45447C9}" type="slidenum">
              <a:rPr lang="en-US" smtClean="0"/>
              <a:t>‹#›</a:t>
            </a:fld>
            <a:endParaRPr lang="en-US"/>
          </a:p>
        </p:txBody>
      </p:sp>
    </p:spTree>
    <p:extLst>
      <p:ext uri="{BB962C8B-B14F-4D97-AF65-F5344CB8AC3E}">
        <p14:creationId xmlns:p14="http://schemas.microsoft.com/office/powerpoint/2010/main" val="199281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B8238-1FC6-4FB9-B292-21C133799BFD}" type="datetimeFigureOut">
              <a:rPr lang="en-US" smtClean="0"/>
              <a:t>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37766-D24A-43E0-99D0-F0ECE45447C9}" type="slidenum">
              <a:rPr lang="en-US" smtClean="0"/>
              <a:t>‹#›</a:t>
            </a:fld>
            <a:endParaRPr lang="en-US"/>
          </a:p>
        </p:txBody>
      </p:sp>
    </p:spTree>
    <p:extLst>
      <p:ext uri="{BB962C8B-B14F-4D97-AF65-F5344CB8AC3E}">
        <p14:creationId xmlns:p14="http://schemas.microsoft.com/office/powerpoint/2010/main" val="213209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21725" y="-811592"/>
            <a:ext cx="9144000" cy="2387600"/>
          </a:xfrm>
        </p:spPr>
        <p:txBody>
          <a:bodyPr/>
          <a:lstStyle/>
          <a:p>
            <a:r>
              <a:rPr lang="en-US" dirty="0"/>
              <a:t>Group-4 </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9003" y="1830827"/>
            <a:ext cx="7972023" cy="3875289"/>
          </a:xfrm>
          <a:prstGeom prst="rect">
            <a:avLst/>
          </a:prstGeom>
        </p:spPr>
      </p:pic>
    </p:spTree>
    <p:extLst>
      <p:ext uri="{BB962C8B-B14F-4D97-AF65-F5344CB8AC3E}">
        <p14:creationId xmlns:p14="http://schemas.microsoft.com/office/powerpoint/2010/main" val="283272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Workshop # 7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 and PHA both are needed </a:t>
            </a:r>
          </a:p>
          <a:p>
            <a:r>
              <a:rPr lang="en-US" dirty="0" smtClean="0"/>
              <a:t>The TA is needed because to maximize same </a:t>
            </a:r>
            <a:r>
              <a:rPr lang="en-US" dirty="0" err="1" smtClean="0"/>
              <a:t>amoutna</a:t>
            </a:r>
            <a:r>
              <a:rPr lang="en-US" dirty="0" smtClean="0"/>
              <a:t> </a:t>
            </a:r>
            <a:r>
              <a:rPr lang="en-US" dirty="0" err="1" smtClean="0"/>
              <a:t>dn</a:t>
            </a:r>
            <a:r>
              <a:rPr lang="en-US" dirty="0" smtClean="0"/>
              <a:t> quality of the output by understanding the difference of the two vessels</a:t>
            </a:r>
          </a:p>
          <a:p>
            <a:r>
              <a:rPr lang="en-US" dirty="0" smtClean="0"/>
              <a:t>PHA has to be done to ensure the new vessel’s risks and hazards are being communicated and documented to perform the operation with the least amount of risks and should there be any control measures needed, they are taken into account.</a:t>
            </a:r>
          </a:p>
          <a:p>
            <a:endParaRPr lang="en-US" dirty="0"/>
          </a:p>
          <a:p>
            <a:r>
              <a:rPr lang="en-US" dirty="0" smtClean="0"/>
              <a:t>Difference of the two vessels:</a:t>
            </a:r>
          </a:p>
          <a:p>
            <a:pPr lvl="1"/>
            <a:r>
              <a:rPr lang="en-US" dirty="0" smtClean="0"/>
              <a:t>There is a dimension difference</a:t>
            </a:r>
          </a:p>
          <a:p>
            <a:pPr lvl="1"/>
            <a:r>
              <a:rPr lang="en-US" dirty="0" smtClean="0"/>
              <a:t>A potential difference in the type of valves or nozzle orientation as well</a:t>
            </a:r>
          </a:p>
          <a:p>
            <a:endParaRPr lang="en-US" dirty="0"/>
          </a:p>
        </p:txBody>
      </p:sp>
    </p:spTree>
    <p:extLst>
      <p:ext uri="{BB962C8B-B14F-4D97-AF65-F5344CB8AC3E}">
        <p14:creationId xmlns:p14="http://schemas.microsoft.com/office/powerpoint/2010/main" val="255030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Workshop # 8 </a:t>
            </a:r>
            <a:endParaRPr lang="en-US" dirty="0"/>
          </a:p>
        </p:txBody>
      </p:sp>
      <p:sp>
        <p:nvSpPr>
          <p:cNvPr id="3" name="Content Placeholder 2"/>
          <p:cNvSpPr>
            <a:spLocks noGrp="1"/>
          </p:cNvSpPr>
          <p:nvPr>
            <p:ph idx="1"/>
          </p:nvPr>
        </p:nvSpPr>
        <p:spPr/>
        <p:txBody>
          <a:bodyPr>
            <a:normAutofit/>
          </a:bodyPr>
          <a:lstStyle/>
          <a:p>
            <a:r>
              <a:rPr lang="en-US" dirty="0" smtClean="0"/>
              <a:t>Responding to the situation, there could be different ways this could be solved:</a:t>
            </a:r>
          </a:p>
          <a:p>
            <a:pPr lvl="1"/>
            <a:r>
              <a:rPr lang="en-US" dirty="0" smtClean="0"/>
              <a:t>Option 1:</a:t>
            </a:r>
          </a:p>
          <a:p>
            <a:pPr lvl="2"/>
            <a:r>
              <a:rPr lang="en-US" dirty="0" smtClean="0"/>
              <a:t>Is the process of introducing the new vessel system really reliable and passes all the tests? Maybe, we can ask the team available to run a feasibility study, while I finish the meeting off-site. Come back, and re-assess the situation and proceed with a decision.</a:t>
            </a:r>
          </a:p>
          <a:p>
            <a:pPr lvl="1"/>
            <a:r>
              <a:rPr lang="en-US" dirty="0" smtClean="0"/>
              <a:t>Option 2:</a:t>
            </a:r>
          </a:p>
          <a:p>
            <a:pPr lvl="2"/>
            <a:r>
              <a:rPr lang="en-US" dirty="0" smtClean="0"/>
              <a:t>Perhaps the safety meeting could be chaired for one day by someone else and / or can be rescheduled in order to proceed with the installation of the new vessel</a:t>
            </a:r>
            <a:endParaRPr lang="en-US" dirty="0" smtClean="0"/>
          </a:p>
          <a:p>
            <a:pPr marL="914400" lvl="2" indent="0">
              <a:buNone/>
            </a:pPr>
            <a:endParaRPr lang="en-US" dirty="0"/>
          </a:p>
        </p:txBody>
      </p:sp>
    </p:spTree>
    <p:extLst>
      <p:ext uri="{BB962C8B-B14F-4D97-AF65-F5344CB8AC3E}">
        <p14:creationId xmlns:p14="http://schemas.microsoft.com/office/powerpoint/2010/main" val="428072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Workshop # 9 </a:t>
            </a:r>
            <a:endParaRPr lang="en-US" dirty="0"/>
          </a:p>
        </p:txBody>
      </p:sp>
      <p:sp>
        <p:nvSpPr>
          <p:cNvPr id="3" name="Content Placeholder 2"/>
          <p:cNvSpPr>
            <a:spLocks noGrp="1"/>
          </p:cNvSpPr>
          <p:nvPr>
            <p:ph idx="1"/>
          </p:nvPr>
        </p:nvSpPr>
        <p:spPr/>
        <p:txBody>
          <a:bodyPr>
            <a:normAutofit/>
          </a:bodyPr>
          <a:lstStyle/>
          <a:p>
            <a:r>
              <a:rPr lang="en-US" dirty="0" smtClean="0"/>
              <a:t>To ensure there is an effective interlocking system, following are the areas we need to consider:</a:t>
            </a:r>
          </a:p>
          <a:p>
            <a:pPr marL="514350" indent="-514350">
              <a:buFont typeface="+mj-lt"/>
              <a:buAutoNum type="arabicPeriod"/>
            </a:pPr>
            <a:r>
              <a:rPr lang="en-US" dirty="0" smtClean="0"/>
              <a:t>Technical specifications of the interlocking system before purchasing one:</a:t>
            </a:r>
          </a:p>
          <a:p>
            <a:pPr marL="971550" lvl="1" indent="-514350">
              <a:buFont typeface="+mj-lt"/>
              <a:buAutoNum type="arabicPeriod"/>
            </a:pPr>
            <a:r>
              <a:rPr lang="en-US" dirty="0" smtClean="0"/>
              <a:t>What material is it made up of? Does it react to Toluene?</a:t>
            </a:r>
          </a:p>
          <a:p>
            <a:pPr marL="971550" lvl="1" indent="-514350">
              <a:buFont typeface="+mj-lt"/>
              <a:buAutoNum type="arabicPeriod"/>
            </a:pPr>
            <a:r>
              <a:rPr lang="en-US" dirty="0" smtClean="0"/>
              <a:t>What is the efficiency level of this system? Does it give false alarms?</a:t>
            </a:r>
          </a:p>
          <a:p>
            <a:pPr marL="971550" lvl="1" indent="-514350">
              <a:buFont typeface="+mj-lt"/>
              <a:buAutoNum type="arabicPeriod"/>
            </a:pPr>
            <a:r>
              <a:rPr lang="en-US" dirty="0" smtClean="0"/>
              <a:t>Does it operate on batteries or electricity? What if there is an electric shut down?</a:t>
            </a:r>
          </a:p>
          <a:p>
            <a:pPr marL="971550" lvl="1" indent="-514350">
              <a:buFont typeface="+mj-lt"/>
              <a:buAutoNum type="arabicPeriod"/>
            </a:pPr>
            <a:r>
              <a:rPr lang="en-US" dirty="0" smtClean="0"/>
              <a:t>What are the maintenance and consumable requirements of this system?</a:t>
            </a:r>
          </a:p>
        </p:txBody>
      </p:sp>
    </p:spTree>
    <p:extLst>
      <p:ext uri="{BB962C8B-B14F-4D97-AF65-F5344CB8AC3E}">
        <p14:creationId xmlns:p14="http://schemas.microsoft.com/office/powerpoint/2010/main" val="12075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Workshop # 9 </a:t>
            </a:r>
            <a:endParaRPr lang="en-US" dirty="0"/>
          </a:p>
        </p:txBody>
      </p:sp>
      <p:sp>
        <p:nvSpPr>
          <p:cNvPr id="3" name="Content Placeholder 2"/>
          <p:cNvSpPr>
            <a:spLocks noGrp="1"/>
          </p:cNvSpPr>
          <p:nvPr>
            <p:ph idx="1"/>
          </p:nvPr>
        </p:nvSpPr>
        <p:spPr/>
        <p:txBody>
          <a:bodyPr>
            <a:normAutofit/>
          </a:bodyPr>
          <a:lstStyle/>
          <a:p>
            <a:pPr marL="514350" indent="-514350">
              <a:buAutoNum type="arabicPeriod" startAt="2"/>
            </a:pPr>
            <a:r>
              <a:rPr lang="en-US" dirty="0" smtClean="0"/>
              <a:t>Keep in mind that the interlocking system is installed to “assist” the manual operation – not to “remove” the manual operation. Therefore, having the interlocking system should “not” give an impression to the manual operator that his personal attention is no longer needed.</a:t>
            </a:r>
          </a:p>
          <a:p>
            <a:pPr marL="514350" indent="-514350">
              <a:buAutoNum type="arabicPeriod" startAt="2"/>
            </a:pPr>
            <a:r>
              <a:rPr lang="en-US" dirty="0" smtClean="0"/>
              <a:t>Does the interlocking system come with a special operating process? If yes, then the employees need to be trained on how and when to operate them.</a:t>
            </a:r>
          </a:p>
          <a:p>
            <a:pPr marL="0" indent="0">
              <a:buNone/>
            </a:pPr>
            <a:endParaRPr lang="en-US" dirty="0"/>
          </a:p>
          <a:p>
            <a:pPr marL="0" indent="0">
              <a:buNone/>
            </a:pPr>
            <a:r>
              <a:rPr lang="en-US" dirty="0" smtClean="0"/>
              <a:t>TBC</a:t>
            </a:r>
          </a:p>
        </p:txBody>
      </p:sp>
    </p:spTree>
    <p:extLst>
      <p:ext uri="{BB962C8B-B14F-4D97-AF65-F5344CB8AC3E}">
        <p14:creationId xmlns:p14="http://schemas.microsoft.com/office/powerpoint/2010/main" val="406790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Workshop # 9 </a:t>
            </a:r>
            <a:endParaRPr lang="en-US" dirty="0"/>
          </a:p>
        </p:txBody>
      </p:sp>
      <p:sp>
        <p:nvSpPr>
          <p:cNvPr id="3" name="Content Placeholder 2"/>
          <p:cNvSpPr>
            <a:spLocks noGrp="1"/>
          </p:cNvSpPr>
          <p:nvPr>
            <p:ph idx="1"/>
          </p:nvPr>
        </p:nvSpPr>
        <p:spPr/>
        <p:txBody>
          <a:bodyPr>
            <a:normAutofit/>
          </a:bodyPr>
          <a:lstStyle/>
          <a:p>
            <a:pPr marL="514350" indent="-514350">
              <a:buAutoNum type="arabicPeriod" startAt="4"/>
            </a:pPr>
            <a:r>
              <a:rPr lang="en-US" dirty="0" smtClean="0"/>
              <a:t>Regular checks to ensure efficiency of the system is important. Since this is a new system installed with a current system, we would need:</a:t>
            </a:r>
          </a:p>
          <a:p>
            <a:pPr lvl="1">
              <a:buFontTx/>
              <a:buChar char="-"/>
            </a:pPr>
            <a:r>
              <a:rPr lang="en-US" dirty="0" smtClean="0"/>
              <a:t>The safety officer to run weekly inspection on the interlocking system at least for the first 3 months and report any findings, or any preventive maintenance needed.</a:t>
            </a:r>
          </a:p>
          <a:p>
            <a:pPr lvl="1">
              <a:buFontTx/>
              <a:buChar char="-"/>
            </a:pPr>
            <a:r>
              <a:rPr lang="en-US" dirty="0" smtClean="0"/>
              <a:t>The production engineer to ensure that even with the new system in place, the production is not stopped.</a:t>
            </a:r>
          </a:p>
          <a:p>
            <a:pPr lvl="1">
              <a:buFontTx/>
              <a:buChar char="-"/>
            </a:pPr>
            <a:r>
              <a:rPr lang="en-US" dirty="0" smtClean="0"/>
              <a:t>If everything is running perfectly fine, the routine inspection can be done on a monthly basis, after the completion of </a:t>
            </a:r>
            <a:r>
              <a:rPr lang="en-US" smtClean="0"/>
              <a:t>3 months. </a:t>
            </a:r>
            <a:endParaRPr lang="en-US" dirty="0" smtClean="0"/>
          </a:p>
        </p:txBody>
      </p:sp>
    </p:spTree>
    <p:extLst>
      <p:ext uri="{BB962C8B-B14F-4D97-AF65-F5344CB8AC3E}">
        <p14:creationId xmlns:p14="http://schemas.microsoft.com/office/powerpoint/2010/main" val="2336192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Group-4 </vt:lpstr>
      <vt:lpstr>Workshop # 7 </vt:lpstr>
      <vt:lpstr>Workshop # 8 </vt:lpstr>
      <vt:lpstr>Workshop # 9 </vt:lpstr>
      <vt:lpstr>Workshop # 9 </vt:lpstr>
      <vt:lpstr>Workshop # 9 </vt:lpstr>
    </vt:vector>
  </TitlesOfParts>
  <Company>Camso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Group-4</dc:title>
  <dc:creator>Hemantha Dodangoda</dc:creator>
  <cp:lastModifiedBy>Hemantha Dodangoda</cp:lastModifiedBy>
  <cp:revision>6</cp:revision>
  <dcterms:created xsi:type="dcterms:W3CDTF">2020-02-06T06:15:04Z</dcterms:created>
  <dcterms:modified xsi:type="dcterms:W3CDTF">2020-02-06T07:05:41Z</dcterms:modified>
</cp:coreProperties>
</file>